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8" r:id="rId14"/>
    <p:sldId id="299" r:id="rId15"/>
    <p:sldId id="268" r:id="rId16"/>
    <p:sldId id="269" r:id="rId17"/>
    <p:sldId id="270" r:id="rId18"/>
    <p:sldId id="271" r:id="rId19"/>
    <p:sldId id="272" r:id="rId20"/>
    <p:sldId id="273" r:id="rId21"/>
    <p:sldId id="300" r:id="rId22"/>
    <p:sldId id="301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03" r:id="rId32"/>
    <p:sldId id="302" r:id="rId33"/>
    <p:sldId id="282" r:id="rId34"/>
    <p:sldId id="284" r:id="rId35"/>
    <p:sldId id="286" r:id="rId36"/>
    <p:sldId id="285" r:id="rId37"/>
    <p:sldId id="288" r:id="rId38"/>
    <p:sldId id="287" r:id="rId39"/>
    <p:sldId id="290" r:id="rId40"/>
    <p:sldId id="289" r:id="rId41"/>
    <p:sldId id="304" r:id="rId42"/>
    <p:sldId id="305" r:id="rId43"/>
    <p:sldId id="292" r:id="rId44"/>
    <p:sldId id="291" r:id="rId45"/>
    <p:sldId id="294" r:id="rId46"/>
    <p:sldId id="293" r:id="rId47"/>
    <p:sldId id="295" r:id="rId48"/>
    <p:sldId id="283" r:id="rId49"/>
    <p:sldId id="296" r:id="rId50"/>
    <p:sldId id="297" r:id="rId51"/>
    <p:sldId id="306" r:id="rId52"/>
    <p:sldId id="307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179EC-5A66-4458-94E5-62757492E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607178-BAE3-442C-A27B-CC92A46FC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AD2873-FD44-41D9-AAD3-C518A0B0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5C8CC8-C210-46E9-84B8-296720A1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5E863-1F99-4CAA-B73B-8251CED4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A7D9B-22F9-4D1F-B50C-120D65F1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F949CB-7A6A-4515-9F30-6711CF6E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7BC5E0-776F-4559-A3AE-28CB08C4C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C66578-2D70-41F0-8069-2A8E3CDC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560282-9725-441F-99A6-F0B9B145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F883A8-EBBA-4E21-96A6-86B082BB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19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C5655-F256-4AEE-BB89-F13036F31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678EFD-6925-44C6-9512-D34E182F0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81737B-9692-445F-805C-29B28C007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8980F7-A2FD-45E3-A4CA-2D244402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54D73D-9A93-424D-90E7-862EE651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7AE8A3-3A62-4C88-8175-D7BB6E7F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6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A5EC-C723-48D0-B2E0-EA196A0D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56FDDE-59F5-47E4-839D-5FAF50A5C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24FEB-550C-492C-B62C-E70C8958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65DEFC-4818-47CA-8925-2F60149E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D0C025-8426-4835-8B26-7FB52634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39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878F9A4-88E2-4154-A794-0F2E87010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CBDC99-DAA6-4C0C-83EB-CC0F8A4C3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8A0500-544F-4AE7-9397-D91BDDD5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F481E0-94A9-4367-8ED8-2781D3C8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21A0FF-498B-4D5A-9280-9D36A17B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17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7238E-136F-4A5D-9461-CF7997D3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B9688C-2E99-4301-BCB7-7B5FF313D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F43E7A-8EB8-4DAA-946F-651CD9E9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6B203E-A7E2-4A2D-AB61-DE240CB1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4FA51D-3118-49EB-9F7F-08752D7C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9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2A934-5B78-4E54-A7B4-3BC45B603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3BBB1-655D-44B4-86AC-3A3688E8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026918-C230-4C54-86D7-422A4E50F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A98A37-ED70-40A7-A70D-A7F7E6E3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88E5A3-8CEB-418A-A4F5-F3DC17B0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9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23C96-524B-45A8-8608-10D1F8D4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2C62E-1D6F-41FF-8FA4-EEA50F242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E45CAE-5574-4FF7-9DE1-404C5C582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2DC809-4B60-4569-A035-BBD3AA79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28E305-AC22-4A57-8EF9-D973037D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3295DC-B638-424F-9C4C-C9CAF894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8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01BD8-8A25-4415-B511-4EC54739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495535-8D47-4F6C-9A19-91782243E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825592-472C-426F-AE19-01351D9E8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6028CA-2671-4725-A34C-2451488EC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C39749-53C3-44D0-8B05-DECEEB038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CB365D-625B-4A39-A8EE-A592A5B9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5F3F84-9CAA-4D7A-9006-E267DC82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210FEA-35DB-408D-BD8D-FB133F8F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0DBBD-96C6-46D0-9EE3-149B40A6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280161-29D8-4716-804D-F04A7A04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9A9B8F-2AE4-4304-93AA-28330B3E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DC9011-0CF3-4E17-BC5B-4E67300D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4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id="{7BD51304-3ABF-4189-B571-2FDBD90A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ECB0E4-0F85-4412-9E2B-EE4628A2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27EAD-0256-448C-901E-92C18DB9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9E0F0-7E47-432C-AE5F-42F64F189A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0586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Вопрос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81A6C0-28F7-4908-A8B0-50A0396D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DA0899-99C8-4D3A-B317-C7644E9C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F591E8-F445-48DC-9975-54DBE8EA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&quot;Пусто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F7CAF18-38AF-4D38-A8A9-3C58B4952A17}"/>
              </a:ext>
            </a:extLst>
          </p:cNvPr>
          <p:cNvSpPr/>
          <p:nvPr userDrawn="1"/>
        </p:nvSpPr>
        <p:spPr>
          <a:xfrm>
            <a:off x="5124450" y="5534513"/>
            <a:ext cx="1943100" cy="54512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Узнать ответ</a:t>
            </a:r>
          </a:p>
        </p:txBody>
      </p:sp>
    </p:spTree>
    <p:extLst>
      <p:ext uri="{BB962C8B-B14F-4D97-AF65-F5344CB8AC3E}">
        <p14:creationId xmlns:p14="http://schemas.microsoft.com/office/powerpoint/2010/main" val="325856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3B7C4-4229-4FC7-9F3D-5D4D5B330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13533"/>
            <a:ext cx="10515600" cy="1325563"/>
          </a:xfrm>
        </p:spPr>
        <p:txBody>
          <a:bodyPr/>
          <a:lstStyle>
            <a:lvl1pPr algn="ctr">
              <a:defRPr b="1">
                <a:solidFill>
                  <a:srgbClr val="FFFF00"/>
                </a:solidFill>
                <a:latin typeface="+mj-lt"/>
              </a:defRPr>
            </a:lvl1pPr>
          </a:lstStyle>
          <a:p>
            <a:r>
              <a:rPr lang="ru-RU" dirty="0"/>
              <a:t>Папу по лицу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19DCF5-0478-4063-9F1E-AF28C123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A29039-CC19-4EB4-B73A-E7AC9066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9490A-EC2A-4294-A924-CD696992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&quot;Пустой&quot;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C9B079E-8A35-4CB6-BE3F-7FA061C2289D}"/>
              </a:ext>
            </a:extLst>
          </p:cNvPr>
          <p:cNvSpPr/>
          <p:nvPr userDrawn="1"/>
        </p:nvSpPr>
        <p:spPr>
          <a:xfrm>
            <a:off x="4275992" y="5314706"/>
            <a:ext cx="3640016" cy="72976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rgbClr val="FFFF0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Вернуться к выбору тем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DD4F4-8A8A-4E83-B051-A6BC30C4E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913A7B-62C2-4D24-BD49-7740E61B8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B5D27C-62B7-4733-BC32-A09456B9C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B842-F06D-4C35-AD24-2D7DBB29C7CB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52D4D5-19E1-4680-9C65-944F34F6D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5AD01-8F69-44CE-B7CC-526E9ED66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7DAC-218E-4444-8198-F404CAA33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1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378E21A-484D-401B-8237-915C6B3CB9A7}"/>
              </a:ext>
            </a:extLst>
          </p:cNvPr>
          <p:cNvSpPr/>
          <p:nvPr/>
        </p:nvSpPr>
        <p:spPr>
          <a:xfrm>
            <a:off x="0" y="824038"/>
            <a:ext cx="12192000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Знатоки масленицы</a:t>
            </a:r>
            <a:endParaRPr lang="ru-RU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0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Оладьи</a:t>
            </a:r>
          </a:p>
        </p:txBody>
      </p:sp>
    </p:spTree>
    <p:extLst>
      <p:ext uri="{BB962C8B-B14F-4D97-AF65-F5344CB8AC3E}">
        <p14:creationId xmlns:p14="http://schemas.microsoft.com/office/powerpoint/2010/main" val="1199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Блины с какой начинкой не принято есть на масленице?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45156-94CC-46EF-B671-0A0862E20A9E}"/>
              </a:ext>
            </a:extLst>
          </p:cNvPr>
          <p:cNvSpPr txBox="1"/>
          <p:nvPr/>
        </p:nvSpPr>
        <p:spPr>
          <a:xfrm>
            <a:off x="3978965" y="6088559"/>
            <a:ext cx="42340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1000</a:t>
            </a:r>
          </a:p>
        </p:txBody>
      </p:sp>
    </p:spTree>
    <p:extLst>
      <p:ext uri="{BB962C8B-B14F-4D97-AF65-F5344CB8AC3E}">
        <p14:creationId xmlns:p14="http://schemas.microsoft.com/office/powerpoint/2010/main" val="104501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мясной</a:t>
            </a:r>
          </a:p>
        </p:txBody>
      </p:sp>
    </p:spTree>
    <p:extLst>
      <p:ext uri="{BB962C8B-B14F-4D97-AF65-F5344CB8AC3E}">
        <p14:creationId xmlns:p14="http://schemas.microsoft.com/office/powerpoint/2010/main" val="5768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7F88D-547C-4965-9DBF-39B750B8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Кого ищут на масленицу не женатые юноши?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7567C-117E-4289-93AD-B4AC8BE29CE4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200</a:t>
            </a:r>
          </a:p>
        </p:txBody>
      </p:sp>
    </p:spTree>
    <p:extLst>
      <p:ext uri="{BB962C8B-B14F-4D97-AF65-F5344CB8AC3E}">
        <p14:creationId xmlns:p14="http://schemas.microsoft.com/office/powerpoint/2010/main" val="166047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4FF66-A903-43D0-BED6-37B1D819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Невесту</a:t>
            </a:r>
          </a:p>
        </p:txBody>
      </p:sp>
    </p:spTree>
    <p:extLst>
      <p:ext uri="{BB962C8B-B14F-4D97-AF65-F5344CB8AC3E}">
        <p14:creationId xmlns:p14="http://schemas.microsoft.com/office/powerpoint/2010/main" val="3953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Последний день масленичной недели связан с традицией просить прощения друг у друга. Как ещё называется этот день?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9E6453-8621-4FB9-88E8-DCBF8AD07BD2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400</a:t>
            </a:r>
          </a:p>
        </p:txBody>
      </p:sp>
    </p:spTree>
    <p:extLst>
      <p:ext uri="{BB962C8B-B14F-4D97-AF65-F5344CB8AC3E}">
        <p14:creationId xmlns:p14="http://schemas.microsoft.com/office/powerpoint/2010/main" val="14949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Прощёное Воскресение</a:t>
            </a:r>
          </a:p>
        </p:txBody>
      </p:sp>
    </p:spTree>
    <p:extLst>
      <p:ext uri="{BB962C8B-B14F-4D97-AF65-F5344CB8AC3E}">
        <p14:creationId xmlns:p14="http://schemas.microsoft.com/office/powerpoint/2010/main" val="56238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 какой родственнице обычно ходят на блины?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17E44-816D-43D3-9A6C-60DE0A791E72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600</a:t>
            </a:r>
          </a:p>
        </p:txBody>
      </p:sp>
    </p:spTree>
    <p:extLst>
      <p:ext uri="{BB962C8B-B14F-4D97-AF65-F5344CB8AC3E}">
        <p14:creationId xmlns:p14="http://schemas.microsoft.com/office/powerpoint/2010/main" val="66248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тёще</a:t>
            </a:r>
          </a:p>
        </p:txBody>
      </p:sp>
    </p:spTree>
    <p:extLst>
      <p:ext uri="{BB962C8B-B14F-4D97-AF65-F5344CB8AC3E}">
        <p14:creationId xmlns:p14="http://schemas.microsoft.com/office/powerpoint/2010/main" val="39341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Чем обычно набивают чучело на масленицу?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10E2E5-A805-4701-8285-8166A0F0C804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800</a:t>
            </a:r>
          </a:p>
        </p:txBody>
      </p:sp>
    </p:spTree>
    <p:extLst>
      <p:ext uri="{BB962C8B-B14F-4D97-AF65-F5344CB8AC3E}">
        <p14:creationId xmlns:p14="http://schemas.microsoft.com/office/powerpoint/2010/main" val="255453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7B6DBAC-F469-4AFD-B29A-165886393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55503"/>
              </p:ext>
            </p:extLst>
          </p:nvPr>
        </p:nvGraphicFramePr>
        <p:xfrm>
          <a:off x="0" y="0"/>
          <a:ext cx="1224020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209">
                  <a:extLst>
                    <a:ext uri="{9D8B030D-6E8A-4147-A177-3AD203B41FA5}">
                      <a16:colId xmlns:a16="http://schemas.microsoft.com/office/drawing/2014/main" val="2836760652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9356435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82085092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736310004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1444543639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783403959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chemeClr val="bg1"/>
                          </a:solidFill>
                          <a:latin typeface="+mj-lt"/>
                        </a:rPr>
                        <a:t>Блины на масленицу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000" b="1" i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ea typeface="+mn-ea"/>
                          <a:cs typeface="+mn-cs"/>
                          <a:hlinkClick r:id="rId2" action="ppaction://hlinksldjump"/>
                        </a:rPr>
                        <a:t>200</a:t>
                      </a:r>
                      <a:endParaRPr lang="ru-RU" sz="3000" b="1" i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3" action="ppaction://hlinksldjump"/>
                        </a:rPr>
                        <a:t>400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4" action="ppaction://hlinksldjump"/>
                        </a:rPr>
                        <a:t>600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5" action="ppaction://hlinksldjump"/>
                        </a:rPr>
                        <a:t>800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6" action="ppaction://hlinksldjump"/>
                        </a:rPr>
                        <a:t>1000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0066603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i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Традиции масленицы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7" action="ppaction://hlinksldjump"/>
                        </a:rPr>
                        <a:t>200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8" action="ppaction://hlinksldjump"/>
                        </a:rPr>
                        <a:t>400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9" action="ppaction://hlinksldjump"/>
                        </a:rPr>
                        <a:t>600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0" action="ppaction://hlinksldjump"/>
                        </a:rPr>
                        <a:t>800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1" action="ppaction://hlinksldjump"/>
                        </a:rPr>
                        <a:t>1000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1007606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i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Игры и забавы в масленицу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2" action="ppaction://hlinksldjump"/>
                        </a:rPr>
                        <a:t>200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3" action="ppaction://hlinksldjump"/>
                        </a:rPr>
                        <a:t>400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4" action="ppaction://hlinksldjump"/>
                        </a:rPr>
                        <a:t>600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5" action="ppaction://hlinksldjump"/>
                        </a:rPr>
                        <a:t>800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6" action="ppaction://hlinksldjump"/>
                        </a:rPr>
                        <a:t>1000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9758153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i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Масленица, откуда ты взялась?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7" action="ppaction://hlinksldjump"/>
                        </a:rPr>
                        <a:t>200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8" action="ppaction://hlinksldjump"/>
                        </a:rPr>
                        <a:t>400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19" action="ppaction://hlinksldjump"/>
                        </a:rPr>
                        <a:t>600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0" action="ppaction://hlinksldjump"/>
                        </a:rPr>
                        <a:t>800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1" action="ppaction://hlinksldjump"/>
                        </a:rPr>
                        <a:t>1000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1719610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i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А что после… или Великий Пост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2" action="ppaction://hlinksldjump"/>
                        </a:rPr>
                        <a:t>200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3" action="ppaction://hlinksldjump"/>
                        </a:rPr>
                        <a:t>400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4" action="ppaction://hlinksldjump"/>
                        </a:rPr>
                        <a:t>600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5" action="ppaction://hlinksldjump"/>
                        </a:rPr>
                        <a:t>800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  <a:hlinkClick r:id="rId26" action="ppaction://hlinksldjump"/>
                        </a:rPr>
                        <a:t>1000</a:t>
                      </a:r>
                      <a:endParaRPr lang="ru-RU" sz="30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572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10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Сено (солома)</a:t>
            </a:r>
          </a:p>
        </p:txBody>
      </p:sp>
    </p:spTree>
    <p:extLst>
      <p:ext uri="{BB962C8B-B14F-4D97-AF65-F5344CB8AC3E}">
        <p14:creationId xmlns:p14="http://schemas.microsoft.com/office/powerpoint/2010/main" val="363134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91978-8444-454E-A85A-35F9A203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Назовите традиционный атрибут женской одежды при праздновании Масленицы.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AD9FA-BAB3-4BE9-A9AA-42147BBDDD8C}"/>
              </a:ext>
            </a:extLst>
          </p:cNvPr>
          <p:cNvSpPr txBox="1"/>
          <p:nvPr/>
        </p:nvSpPr>
        <p:spPr>
          <a:xfrm>
            <a:off x="4025347" y="6088559"/>
            <a:ext cx="41413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1000</a:t>
            </a:r>
          </a:p>
        </p:txBody>
      </p:sp>
    </p:spTree>
    <p:extLst>
      <p:ext uri="{BB962C8B-B14F-4D97-AF65-F5344CB8AC3E}">
        <p14:creationId xmlns:p14="http://schemas.microsoft.com/office/powerpoint/2010/main" val="28165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9B342-C0B8-4B9F-81A4-621DAEE7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Цветастый платок</a:t>
            </a:r>
          </a:p>
        </p:txBody>
      </p:sp>
    </p:spTree>
    <p:extLst>
      <p:ext uri="{BB962C8B-B14F-4D97-AF65-F5344CB8AC3E}">
        <p14:creationId xmlns:p14="http://schemas.microsoft.com/office/powerpoint/2010/main" val="249357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старину одним из развлечений на Масленицу был кулачный бой, в котором могли принимать участие несколько десятков человек, при этом бойцы разделялись на две группы и пытались оттолкнуть друг друга. Как назывался такой бой?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3E901-0CE7-481C-BA9F-CF0FB0090D1D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200</a:t>
            </a:r>
          </a:p>
        </p:txBody>
      </p:sp>
    </p:spTree>
    <p:extLst>
      <p:ext uri="{BB962C8B-B14F-4D97-AF65-F5344CB8AC3E}">
        <p14:creationId xmlns:p14="http://schemas.microsoft.com/office/powerpoint/2010/main" val="254783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Стенка на стенку</a:t>
            </a:r>
          </a:p>
        </p:txBody>
      </p:sp>
    </p:spTree>
    <p:extLst>
      <p:ext uri="{BB962C8B-B14F-4D97-AF65-F5344CB8AC3E}">
        <p14:creationId xmlns:p14="http://schemas.microsoft.com/office/powerpoint/2010/main" val="410708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Главная традиционная масленичная забава требующая большой физической выносливости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EBD22-1681-4B25-9ED5-716CCF5EE411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400</a:t>
            </a:r>
          </a:p>
        </p:txBody>
      </p:sp>
    </p:spTree>
    <p:extLst>
      <p:ext uri="{BB962C8B-B14F-4D97-AF65-F5344CB8AC3E}">
        <p14:creationId xmlns:p14="http://schemas.microsoft.com/office/powerpoint/2010/main" val="278429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Лазанье на столб</a:t>
            </a:r>
          </a:p>
        </p:txBody>
      </p:sp>
    </p:spTree>
    <p:extLst>
      <p:ext uri="{BB962C8B-B14F-4D97-AF65-F5344CB8AC3E}">
        <p14:creationId xmlns:p14="http://schemas.microsoft.com/office/powerpoint/2010/main" val="390370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Бои каким предметом постельных принадлежностей проходят на масленице?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70D994-DD34-4503-BBE7-217207E113A0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600</a:t>
            </a:r>
          </a:p>
        </p:txBody>
      </p:sp>
    </p:spTree>
    <p:extLst>
      <p:ext uri="{BB962C8B-B14F-4D97-AF65-F5344CB8AC3E}">
        <p14:creationId xmlns:p14="http://schemas.microsoft.com/office/powerpoint/2010/main" val="1168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Подушками</a:t>
            </a:r>
          </a:p>
        </p:txBody>
      </p:sp>
    </p:spTree>
    <p:extLst>
      <p:ext uri="{BB962C8B-B14F-4D97-AF65-F5344CB8AC3E}">
        <p14:creationId xmlns:p14="http://schemas.microsoft.com/office/powerpoint/2010/main" val="22445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перетягивают в одной из масленичных забав?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AFEB3D-8EA1-4E42-9BFE-E3E17654D8E1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800</a:t>
            </a:r>
          </a:p>
        </p:txBody>
      </p:sp>
    </p:spTree>
    <p:extLst>
      <p:ext uri="{BB962C8B-B14F-4D97-AF65-F5344CB8AC3E}">
        <p14:creationId xmlns:p14="http://schemas.microsoft.com/office/powerpoint/2010/main" val="5765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Беленькая кисленькая начинка для блинов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2DAAC-2F42-43F6-B670-A55EEE9D8863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200</a:t>
            </a:r>
          </a:p>
        </p:txBody>
      </p:sp>
    </p:spTree>
    <p:extLst>
      <p:ext uri="{BB962C8B-B14F-4D97-AF65-F5344CB8AC3E}">
        <p14:creationId xmlns:p14="http://schemas.microsoft.com/office/powerpoint/2010/main" val="243167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Канат</a:t>
            </a:r>
          </a:p>
        </p:txBody>
      </p:sp>
    </p:spTree>
    <p:extLst>
      <p:ext uri="{BB962C8B-B14F-4D97-AF65-F5344CB8AC3E}">
        <p14:creationId xmlns:p14="http://schemas.microsoft.com/office/powerpoint/2010/main" val="311053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A4B5F-1831-4CD2-A2FC-19229CDA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Катание на каких животных традиционно устраивают на масленицу?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8B254-D847-4024-B4D3-F7D9BC174FFA}"/>
              </a:ext>
            </a:extLst>
          </p:cNvPr>
          <p:cNvSpPr txBox="1"/>
          <p:nvPr/>
        </p:nvSpPr>
        <p:spPr>
          <a:xfrm>
            <a:off x="3992217" y="6088559"/>
            <a:ext cx="420756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1000</a:t>
            </a:r>
          </a:p>
        </p:txBody>
      </p:sp>
    </p:spTree>
    <p:extLst>
      <p:ext uri="{BB962C8B-B14F-4D97-AF65-F5344CB8AC3E}">
        <p14:creationId xmlns:p14="http://schemas.microsoft.com/office/powerpoint/2010/main" val="213944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67720-513F-4115-AE4F-A14D614D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лошадях</a:t>
            </a:r>
          </a:p>
        </p:txBody>
      </p:sp>
    </p:spTree>
    <p:extLst>
      <p:ext uri="{BB962C8B-B14F-4D97-AF65-F5344CB8AC3E}">
        <p14:creationId xmlns:p14="http://schemas.microsoft.com/office/powerpoint/2010/main" val="21817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Масленицу приурочили к проводам именно этого времени года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49B35-3367-443C-9B39-D17D919D830E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200</a:t>
            </a:r>
          </a:p>
        </p:txBody>
      </p:sp>
    </p:spTree>
    <p:extLst>
      <p:ext uri="{BB962C8B-B14F-4D97-AF65-F5344CB8AC3E}">
        <p14:creationId xmlns:p14="http://schemas.microsoft.com/office/powerpoint/2010/main" val="38386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Зимы</a:t>
            </a:r>
          </a:p>
        </p:txBody>
      </p:sp>
    </p:spTree>
    <p:extLst>
      <p:ext uri="{BB962C8B-B14F-4D97-AF65-F5344CB8AC3E}">
        <p14:creationId xmlns:p14="http://schemas.microsoft.com/office/powerpoint/2010/main" val="14046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Празднуя масленицу, древние славили Ярилу, Богом чего он был?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6D5E87-2CC9-453B-A527-F22A1C93DC49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400</a:t>
            </a:r>
          </a:p>
        </p:txBody>
      </p:sp>
    </p:spTree>
    <p:extLst>
      <p:ext uri="{BB962C8B-B14F-4D97-AF65-F5344CB8AC3E}">
        <p14:creationId xmlns:p14="http://schemas.microsoft.com/office/powerpoint/2010/main" val="57112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Солнца и плодородия</a:t>
            </a:r>
          </a:p>
        </p:txBody>
      </p:sp>
    </p:spTree>
    <p:extLst>
      <p:ext uri="{BB962C8B-B14F-4D97-AF65-F5344CB8AC3E}">
        <p14:creationId xmlns:p14="http://schemas.microsoft.com/office/powerpoint/2010/main" val="297634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Масленица это праздник который существовал до принятия христианства, а какая религия была до принятия христианства на Руси?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ED7BDE-9717-450E-8CEE-AF0DC797A315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600</a:t>
            </a:r>
          </a:p>
        </p:txBody>
      </p:sp>
    </p:spTree>
    <p:extLst>
      <p:ext uri="{BB962C8B-B14F-4D97-AF65-F5344CB8AC3E}">
        <p14:creationId xmlns:p14="http://schemas.microsoft.com/office/powerpoint/2010/main" val="21028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Язычество</a:t>
            </a:r>
          </a:p>
        </p:txBody>
      </p:sp>
    </p:spTree>
    <p:extLst>
      <p:ext uri="{BB962C8B-B14F-4D97-AF65-F5344CB8AC3E}">
        <p14:creationId xmlns:p14="http://schemas.microsoft.com/office/powerpoint/2010/main" val="51876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Одной из версий масленица получила своё название потому что люди пекли блины и смазывали их маслом.</a:t>
            </a:r>
            <a:br>
              <a:rPr lang="ru-RU" dirty="0"/>
            </a:br>
            <a:r>
              <a:rPr lang="ru-RU" dirty="0"/>
              <a:t>А зачем люди это делали?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DC4916-2C55-43D3-8AFF-9B7EFF9EF7E2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800</a:t>
            </a:r>
          </a:p>
        </p:txBody>
      </p:sp>
    </p:spTree>
    <p:extLst>
      <p:ext uri="{BB962C8B-B14F-4D97-AF65-F5344CB8AC3E}">
        <p14:creationId xmlns:p14="http://schemas.microsoft.com/office/powerpoint/2010/main" val="225589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Сметана</a:t>
            </a:r>
          </a:p>
        </p:txBody>
      </p:sp>
    </p:spTree>
    <p:extLst>
      <p:ext uri="{BB962C8B-B14F-4D97-AF65-F5344CB8AC3E}">
        <p14:creationId xmlns:p14="http://schemas.microsoft.com/office/powerpoint/2010/main" val="268786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Чтобы блины не слипались</a:t>
            </a:r>
          </a:p>
        </p:txBody>
      </p:sp>
    </p:spTree>
    <p:extLst>
      <p:ext uri="{BB962C8B-B14F-4D97-AF65-F5344CB8AC3E}">
        <p14:creationId xmlns:p14="http://schemas.microsoft.com/office/powerpoint/2010/main" val="322164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802FF-0564-47C1-A4C8-86D32809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Масленица празднуется целую неделю.</a:t>
            </a:r>
            <a:br>
              <a:rPr lang="ru-RU" dirty="0"/>
            </a:br>
            <a:r>
              <a:rPr lang="ru-RU" dirty="0"/>
              <a:t>До четверга она называется узкой масленицей, а как она называется с четверга по воскресение?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077402-96F5-4F4A-A7B1-0E9760592F44}"/>
              </a:ext>
            </a:extLst>
          </p:cNvPr>
          <p:cNvSpPr txBox="1"/>
          <p:nvPr/>
        </p:nvSpPr>
        <p:spPr>
          <a:xfrm>
            <a:off x="3983934" y="6088559"/>
            <a:ext cx="4224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1000</a:t>
            </a:r>
          </a:p>
        </p:txBody>
      </p:sp>
    </p:spTree>
    <p:extLst>
      <p:ext uri="{BB962C8B-B14F-4D97-AF65-F5344CB8AC3E}">
        <p14:creationId xmlns:p14="http://schemas.microsoft.com/office/powerpoint/2010/main" val="354655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36EFF-69BE-4944-9494-F2F5BA5C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Широкая</a:t>
            </a:r>
          </a:p>
        </p:txBody>
      </p:sp>
    </p:spTree>
    <p:extLst>
      <p:ext uri="{BB962C8B-B14F-4D97-AF65-F5344CB8AC3E}">
        <p14:creationId xmlns:p14="http://schemas.microsoft.com/office/powerpoint/2010/main" val="140105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Великий Пост установлен в память о том что Иисус Христос постился 40 дней.</a:t>
            </a:r>
            <a:br>
              <a:rPr lang="ru-RU" dirty="0"/>
            </a:br>
            <a:r>
              <a:rPr lang="ru-RU" dirty="0"/>
              <a:t>А где постился Иисус?</a:t>
            </a:r>
            <a:endParaRPr lang="ru-RU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B0B89-7107-44B2-9653-2587F2C2907F}"/>
              </a:ext>
            </a:extLst>
          </p:cNvPr>
          <p:cNvSpPr txBox="1"/>
          <p:nvPr/>
        </p:nvSpPr>
        <p:spPr>
          <a:xfrm>
            <a:off x="4124739" y="6088559"/>
            <a:ext cx="3942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200</a:t>
            </a:r>
          </a:p>
        </p:txBody>
      </p:sp>
    </p:spTree>
    <p:extLst>
      <p:ext uri="{BB962C8B-B14F-4D97-AF65-F5344CB8AC3E}">
        <p14:creationId xmlns:p14="http://schemas.microsoft.com/office/powerpoint/2010/main" val="3006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пустыне</a:t>
            </a:r>
          </a:p>
        </p:txBody>
      </p:sp>
    </p:spTree>
    <p:extLst>
      <p:ext uri="{BB962C8B-B14F-4D97-AF65-F5344CB8AC3E}">
        <p14:creationId xmlns:p14="http://schemas.microsoft.com/office/powerpoint/2010/main" val="29996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какой день недели распяли Иисуса Христа?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4C114-4D82-4F6D-BE45-3B91F75EC071}"/>
              </a:ext>
            </a:extLst>
          </p:cNvPr>
          <p:cNvSpPr txBox="1"/>
          <p:nvPr/>
        </p:nvSpPr>
        <p:spPr>
          <a:xfrm>
            <a:off x="4124739" y="6088559"/>
            <a:ext cx="3942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400</a:t>
            </a:r>
          </a:p>
        </p:txBody>
      </p:sp>
    </p:spTree>
    <p:extLst>
      <p:ext uri="{BB962C8B-B14F-4D97-AF65-F5344CB8AC3E}">
        <p14:creationId xmlns:p14="http://schemas.microsoft.com/office/powerpoint/2010/main" val="109620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пятницу</a:t>
            </a:r>
          </a:p>
        </p:txBody>
      </p:sp>
    </p:spTree>
    <p:extLst>
      <p:ext uri="{BB962C8B-B14F-4D97-AF65-F5344CB8AC3E}">
        <p14:creationId xmlns:p14="http://schemas.microsoft.com/office/powerpoint/2010/main" val="39161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 этих продуктов отказываются во время Великого Поста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27AFE-112C-4B07-B0D1-06420855C1C4}"/>
              </a:ext>
            </a:extLst>
          </p:cNvPr>
          <p:cNvSpPr txBox="1"/>
          <p:nvPr/>
        </p:nvSpPr>
        <p:spPr>
          <a:xfrm>
            <a:off x="4124739" y="6088559"/>
            <a:ext cx="3942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600</a:t>
            </a:r>
          </a:p>
        </p:txBody>
      </p:sp>
    </p:spTree>
    <p:extLst>
      <p:ext uri="{BB962C8B-B14F-4D97-AF65-F5344CB8AC3E}">
        <p14:creationId xmlns:p14="http://schemas.microsoft.com/office/powerpoint/2010/main" val="27082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Мясных и молочных</a:t>
            </a:r>
          </a:p>
        </p:txBody>
      </p:sp>
    </p:spTree>
    <p:extLst>
      <p:ext uri="{BB962C8B-B14F-4D97-AF65-F5344CB8AC3E}">
        <p14:creationId xmlns:p14="http://schemas.microsoft.com/office/powerpoint/2010/main" val="28756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Великий пост заканчивается именно в этот праздник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68949-7432-4A0F-87F1-FF8B7064B6FF}"/>
              </a:ext>
            </a:extLst>
          </p:cNvPr>
          <p:cNvSpPr txBox="1"/>
          <p:nvPr/>
        </p:nvSpPr>
        <p:spPr>
          <a:xfrm>
            <a:off x="4124739" y="6088559"/>
            <a:ext cx="3942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800</a:t>
            </a:r>
          </a:p>
        </p:txBody>
      </p:sp>
    </p:spTree>
    <p:extLst>
      <p:ext uri="{BB962C8B-B14F-4D97-AF65-F5344CB8AC3E}">
        <p14:creationId xmlns:p14="http://schemas.microsoft.com/office/powerpoint/2010/main" val="262136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Посуда на которой готовят блины?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BDDFBE-F5BE-427F-A116-BCC5D24CF468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400</a:t>
            </a:r>
          </a:p>
        </p:txBody>
      </p:sp>
    </p:spTree>
    <p:extLst>
      <p:ext uri="{BB962C8B-B14F-4D97-AF65-F5344CB8AC3E}">
        <p14:creationId xmlns:p14="http://schemas.microsoft.com/office/powerpoint/2010/main" val="30075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Пасха</a:t>
            </a:r>
          </a:p>
        </p:txBody>
      </p:sp>
    </p:spTree>
    <p:extLst>
      <p:ext uri="{BB962C8B-B14F-4D97-AF65-F5344CB8AC3E}">
        <p14:creationId xmlns:p14="http://schemas.microsoft.com/office/powerpoint/2010/main" val="79767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3CE3C-FAB0-4F84-9FE5-9720797C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называется последняя неделя Великого Поста?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5022D8-3072-41E5-94C5-84587E303352}"/>
              </a:ext>
            </a:extLst>
          </p:cNvPr>
          <p:cNvSpPr txBox="1"/>
          <p:nvPr/>
        </p:nvSpPr>
        <p:spPr>
          <a:xfrm>
            <a:off x="4063448" y="6088559"/>
            <a:ext cx="4065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1000</a:t>
            </a:r>
          </a:p>
        </p:txBody>
      </p:sp>
    </p:spTree>
    <p:extLst>
      <p:ext uri="{BB962C8B-B14F-4D97-AF65-F5344CB8AC3E}">
        <p14:creationId xmlns:p14="http://schemas.microsoft.com/office/powerpoint/2010/main" val="148997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CFE4C-0160-484A-9BF6-67D4B6F1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Страстная седмица</a:t>
            </a:r>
          </a:p>
        </p:txBody>
      </p:sp>
    </p:spTree>
    <p:extLst>
      <p:ext uri="{BB962C8B-B14F-4D97-AF65-F5344CB8AC3E}">
        <p14:creationId xmlns:p14="http://schemas.microsoft.com/office/powerpoint/2010/main" val="25249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Сковорода</a:t>
            </a:r>
          </a:p>
        </p:txBody>
      </p:sp>
    </p:spTree>
    <p:extLst>
      <p:ext uri="{BB962C8B-B14F-4D97-AF65-F5344CB8AC3E}">
        <p14:creationId xmlns:p14="http://schemas.microsoft.com/office/powerpoint/2010/main" val="70234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>
            <a:extLst>
              <a:ext uri="{FF2B5EF4-FFF2-40B4-BE49-F238E27FC236}">
                <a16:creationId xmlns:a16="http://schemas.microsoft.com/office/drawing/2014/main" id="{84D89933-3A5E-4D85-96BB-C44540F8D9C7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Что на празднике масленицы символизируют блины?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9E61D-37E7-4098-95EA-46E0424BDF5A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600</a:t>
            </a:r>
          </a:p>
        </p:txBody>
      </p:sp>
    </p:spTree>
    <p:extLst>
      <p:ext uri="{BB962C8B-B14F-4D97-AF65-F5344CB8AC3E}">
        <p14:creationId xmlns:p14="http://schemas.microsoft.com/office/powerpoint/2010/main" val="9229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B9211-E807-40DD-92CC-11CFA480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Солнце</a:t>
            </a:r>
          </a:p>
        </p:txBody>
      </p:sp>
    </p:spTree>
    <p:extLst>
      <p:ext uri="{BB962C8B-B14F-4D97-AF65-F5344CB8AC3E}">
        <p14:creationId xmlns:p14="http://schemas.microsoft.com/office/powerpoint/2010/main" val="126168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F2C0D-C15C-4CEE-B8D5-3F8475B1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559" y="980587"/>
            <a:ext cx="8457726" cy="106045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называются маленькие блины?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231E79-4003-4BA7-81DB-379EEA31DBA4}"/>
              </a:ext>
            </a:extLst>
          </p:cNvPr>
          <p:cNvSpPr txBox="1"/>
          <p:nvPr/>
        </p:nvSpPr>
        <p:spPr>
          <a:xfrm>
            <a:off x="4101547" y="6088559"/>
            <a:ext cx="39889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  <a:ea typeface="+mj-ea"/>
                <a:cs typeface="+mj-cs"/>
              </a:rPr>
              <a:t>Вопрос за 800</a:t>
            </a:r>
          </a:p>
        </p:txBody>
      </p:sp>
    </p:spTree>
    <p:extLst>
      <p:ext uri="{BB962C8B-B14F-4D97-AF65-F5344CB8AC3E}">
        <p14:creationId xmlns:p14="http://schemas.microsoft.com/office/powerpoint/2010/main" val="199191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D965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717</TotalTime>
  <Words>463</Words>
  <Application>Microsoft Office PowerPoint</Application>
  <PresentationFormat>Широкоэкранный</PresentationFormat>
  <Paragraphs>106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Arial</vt:lpstr>
      <vt:lpstr>Bahnschrift</vt:lpstr>
      <vt:lpstr>Calibri</vt:lpstr>
      <vt:lpstr>Calibri Light</vt:lpstr>
      <vt:lpstr>Segoe UI Black</vt:lpstr>
      <vt:lpstr>Тема Office</vt:lpstr>
      <vt:lpstr>Презентация PowerPoint</vt:lpstr>
      <vt:lpstr>Презентация PowerPoint</vt:lpstr>
      <vt:lpstr>Беленькая кисленькая начинка для блинов</vt:lpstr>
      <vt:lpstr>Сметана</vt:lpstr>
      <vt:lpstr>Посуда на которой готовят блины?</vt:lpstr>
      <vt:lpstr>Сковорода</vt:lpstr>
      <vt:lpstr>Что на празднике масленицы символизируют блины?</vt:lpstr>
      <vt:lpstr>Солнце</vt:lpstr>
      <vt:lpstr>Как называются маленькие блины?</vt:lpstr>
      <vt:lpstr>Оладьи</vt:lpstr>
      <vt:lpstr>Блины с какой начинкой не принято есть на масленице?</vt:lpstr>
      <vt:lpstr>С мясной</vt:lpstr>
      <vt:lpstr>Кого ищут на масленицу не женатые юноши?</vt:lpstr>
      <vt:lpstr>Невесту</vt:lpstr>
      <vt:lpstr>Последний день масленичной недели связан с традицией просить прощения друг у друга. Как ещё называется этот день?</vt:lpstr>
      <vt:lpstr>Прощёное Воскресение</vt:lpstr>
      <vt:lpstr>К какой родственнице обычно ходят на блины?</vt:lpstr>
      <vt:lpstr>К тёще</vt:lpstr>
      <vt:lpstr>Чем обычно набивают чучело на масленицу?</vt:lpstr>
      <vt:lpstr>Сено (солома)</vt:lpstr>
      <vt:lpstr>Назовите традиционный атрибут женской одежды при праздновании Масленицы.</vt:lpstr>
      <vt:lpstr>Цветастый платок</vt:lpstr>
      <vt:lpstr>В старину одним из развлечений на Масленицу был кулачный бой, в котором могли принимать участие несколько десятков человек, при этом бойцы разделялись на две группы и пытались оттолкнуть друг друга. Как назывался такой бой?</vt:lpstr>
      <vt:lpstr>Стенка на стенку</vt:lpstr>
      <vt:lpstr>Главная традиционная масленичная забава требующая большой физической выносливости</vt:lpstr>
      <vt:lpstr>Лазанье на столб</vt:lpstr>
      <vt:lpstr>Бои каким предметом постельных принадлежностей проходят на масленице? </vt:lpstr>
      <vt:lpstr>Подушками</vt:lpstr>
      <vt:lpstr>Что перетягивают в одной из масленичных забав?</vt:lpstr>
      <vt:lpstr>Канат</vt:lpstr>
      <vt:lpstr>Катание на каких животных традиционно устраивают на масленицу?</vt:lpstr>
      <vt:lpstr>На лошадях</vt:lpstr>
      <vt:lpstr>Масленицу приурочили к проводам именно этого времени года</vt:lpstr>
      <vt:lpstr>Зимы</vt:lpstr>
      <vt:lpstr>Празднуя масленицу, древние славили Ярилу, Богом чего он был?</vt:lpstr>
      <vt:lpstr>Солнца и плодородия</vt:lpstr>
      <vt:lpstr>Масленица это праздник который существовал до принятия христианства, а какая религия была до принятия христианства на Руси?</vt:lpstr>
      <vt:lpstr>Язычество</vt:lpstr>
      <vt:lpstr>Одной из версий масленица получила своё название потому что люди пекли блины и смазывали их маслом. А зачем люди это делали?</vt:lpstr>
      <vt:lpstr>Чтобы блины не слипались</vt:lpstr>
      <vt:lpstr>Масленица празднуется целую неделю. До четверга она называется узкой масленицей, а как она называется с четверга по воскресение?</vt:lpstr>
      <vt:lpstr>Широкая</vt:lpstr>
      <vt:lpstr>Великий Пост установлен в память о том что Иисус Христос постился 40 дней. А где постился Иисус?</vt:lpstr>
      <vt:lpstr>В пустыне</vt:lpstr>
      <vt:lpstr>В какой день недели распяли Иисуса Христа?</vt:lpstr>
      <vt:lpstr>В пятницу</vt:lpstr>
      <vt:lpstr>От этих продуктов отказываются во время Великого Поста</vt:lpstr>
      <vt:lpstr>Мясных и молочных</vt:lpstr>
      <vt:lpstr>Великий пост заканчивается именно в этот праздник</vt:lpstr>
      <vt:lpstr>Пасха</vt:lpstr>
      <vt:lpstr>Как называется последняя неделя Великого Поста?</vt:lpstr>
      <vt:lpstr>Страстная седмица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koposhilof@mail.ru</dc:creator>
  <cp:lastModifiedBy>koposhilof@mail.ru</cp:lastModifiedBy>
  <cp:revision>77</cp:revision>
  <dcterms:created xsi:type="dcterms:W3CDTF">2021-02-13T20:13:44Z</dcterms:created>
  <dcterms:modified xsi:type="dcterms:W3CDTF">2021-03-07T17:37:35Z</dcterms:modified>
</cp:coreProperties>
</file>